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76" r:id="rId2"/>
    <p:sldId id="256" r:id="rId3"/>
    <p:sldId id="263" r:id="rId4"/>
    <p:sldId id="266" r:id="rId5"/>
    <p:sldId id="264" r:id="rId6"/>
    <p:sldId id="278" r:id="rId7"/>
    <p:sldId id="277" r:id="rId8"/>
    <p:sldId id="280" r:id="rId9"/>
    <p:sldId id="279" r:id="rId10"/>
    <p:sldId id="281" r:id="rId11"/>
    <p:sldId id="282" r:id="rId12"/>
    <p:sldId id="288" r:id="rId13"/>
    <p:sldId id="283" r:id="rId14"/>
    <p:sldId id="284" r:id="rId15"/>
    <p:sldId id="285" r:id="rId16"/>
    <p:sldId id="286" r:id="rId17"/>
    <p:sldId id="287" r:id="rId18"/>
    <p:sldId id="271" r:id="rId19"/>
    <p:sldId id="268" r:id="rId20"/>
    <p:sldId id="275" r:id="rId21"/>
    <p:sldId id="269" r:id="rId22"/>
    <p:sldId id="270"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73" autoAdjust="0"/>
    <p:restoredTop sz="86410" autoAdjust="0"/>
  </p:normalViewPr>
  <p:slideViewPr>
    <p:cSldViewPr>
      <p:cViewPr varScale="1">
        <p:scale>
          <a:sx n="119" d="100"/>
          <a:sy n="119" d="100"/>
        </p:scale>
        <p:origin x="1116"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7" d="100"/>
          <a:sy n="87" d="100"/>
        </p:scale>
        <p:origin x="19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E7C65A-A918-42C8-98DA-EE8A1340BCF5}" type="datetimeFigureOut">
              <a:rPr lang="en-US" smtClean="0"/>
              <a:t>12/15/2014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6EB616-7AC4-41C5-888A-093518DAB155}" type="slidenum">
              <a:rPr lang="en-US" smtClean="0"/>
              <a:t>‹#›</a:t>
            </a:fld>
            <a:endParaRPr lang="en-US"/>
          </a:p>
        </p:txBody>
      </p:sp>
    </p:spTree>
    <p:extLst>
      <p:ext uri="{BB962C8B-B14F-4D97-AF65-F5344CB8AC3E}">
        <p14:creationId xmlns:p14="http://schemas.microsoft.com/office/powerpoint/2010/main" val="3661416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6EB616-7AC4-41C5-888A-093518DAB155}" type="slidenum">
              <a:rPr lang="en-US" smtClean="0"/>
              <a:t>7</a:t>
            </a:fld>
            <a:endParaRPr lang="en-US"/>
          </a:p>
        </p:txBody>
      </p:sp>
    </p:spTree>
    <p:extLst>
      <p:ext uri="{BB962C8B-B14F-4D97-AF65-F5344CB8AC3E}">
        <p14:creationId xmlns:p14="http://schemas.microsoft.com/office/powerpoint/2010/main" val="289183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B4AF98-D4FC-43AC-8FDE-950ACEEE6A06}" type="datetimeFigureOut">
              <a:rPr lang="en-US" smtClean="0"/>
              <a:t>12/15/2014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6A6A4-1026-4006-A9FB-D5B3D9C2B77B}" type="slidenum">
              <a:rPr lang="en-US" smtClean="0"/>
              <a:t>‹#›</a:t>
            </a:fld>
            <a:endParaRPr lang="en-US"/>
          </a:p>
        </p:txBody>
      </p:sp>
    </p:spTree>
    <p:extLst>
      <p:ext uri="{BB962C8B-B14F-4D97-AF65-F5344CB8AC3E}">
        <p14:creationId xmlns:p14="http://schemas.microsoft.com/office/powerpoint/2010/main" val="864067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B4AF98-D4FC-43AC-8FDE-950ACEEE6A06}" type="datetimeFigureOut">
              <a:rPr lang="en-US" smtClean="0"/>
              <a:t>12/15/2014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6A6A4-1026-4006-A9FB-D5B3D9C2B77B}" type="slidenum">
              <a:rPr lang="en-US" smtClean="0"/>
              <a:t>‹#›</a:t>
            </a:fld>
            <a:endParaRPr lang="en-US"/>
          </a:p>
        </p:txBody>
      </p:sp>
    </p:spTree>
    <p:extLst>
      <p:ext uri="{BB962C8B-B14F-4D97-AF65-F5344CB8AC3E}">
        <p14:creationId xmlns:p14="http://schemas.microsoft.com/office/powerpoint/2010/main" val="3089984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B4AF98-D4FC-43AC-8FDE-950ACEEE6A06}" type="datetimeFigureOut">
              <a:rPr lang="en-US" smtClean="0"/>
              <a:t>12/15/2014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6A6A4-1026-4006-A9FB-D5B3D9C2B77B}" type="slidenum">
              <a:rPr lang="en-US" smtClean="0"/>
              <a:t>‹#›</a:t>
            </a:fld>
            <a:endParaRPr lang="en-US"/>
          </a:p>
        </p:txBody>
      </p:sp>
    </p:spTree>
    <p:extLst>
      <p:ext uri="{BB962C8B-B14F-4D97-AF65-F5344CB8AC3E}">
        <p14:creationId xmlns:p14="http://schemas.microsoft.com/office/powerpoint/2010/main" val="3985871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B4AF98-D4FC-43AC-8FDE-950ACEEE6A06}" type="datetimeFigureOut">
              <a:rPr lang="en-US" smtClean="0"/>
              <a:t>12/15/2014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6A6A4-1026-4006-A9FB-D5B3D9C2B77B}" type="slidenum">
              <a:rPr lang="en-US" smtClean="0"/>
              <a:t>‹#›</a:t>
            </a:fld>
            <a:endParaRPr lang="en-US"/>
          </a:p>
        </p:txBody>
      </p:sp>
    </p:spTree>
    <p:extLst>
      <p:ext uri="{BB962C8B-B14F-4D97-AF65-F5344CB8AC3E}">
        <p14:creationId xmlns:p14="http://schemas.microsoft.com/office/powerpoint/2010/main" val="829169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B4AF98-D4FC-43AC-8FDE-950ACEEE6A06}" type="datetimeFigureOut">
              <a:rPr lang="en-US" smtClean="0"/>
              <a:t>12/15/2014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6A6A4-1026-4006-A9FB-D5B3D9C2B77B}" type="slidenum">
              <a:rPr lang="en-US" smtClean="0"/>
              <a:t>‹#›</a:t>
            </a:fld>
            <a:endParaRPr lang="en-US"/>
          </a:p>
        </p:txBody>
      </p:sp>
    </p:spTree>
    <p:extLst>
      <p:ext uri="{BB962C8B-B14F-4D97-AF65-F5344CB8AC3E}">
        <p14:creationId xmlns:p14="http://schemas.microsoft.com/office/powerpoint/2010/main" val="1175733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B4AF98-D4FC-43AC-8FDE-950ACEEE6A06}" type="datetimeFigureOut">
              <a:rPr lang="en-US" smtClean="0"/>
              <a:t>12/15/2014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86A6A4-1026-4006-A9FB-D5B3D9C2B77B}" type="slidenum">
              <a:rPr lang="en-US" smtClean="0"/>
              <a:t>‹#›</a:t>
            </a:fld>
            <a:endParaRPr lang="en-US"/>
          </a:p>
        </p:txBody>
      </p:sp>
    </p:spTree>
    <p:extLst>
      <p:ext uri="{BB962C8B-B14F-4D97-AF65-F5344CB8AC3E}">
        <p14:creationId xmlns:p14="http://schemas.microsoft.com/office/powerpoint/2010/main" val="3730705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B4AF98-D4FC-43AC-8FDE-950ACEEE6A06}" type="datetimeFigureOut">
              <a:rPr lang="en-US" smtClean="0"/>
              <a:t>12/15/2014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86A6A4-1026-4006-A9FB-D5B3D9C2B77B}" type="slidenum">
              <a:rPr lang="en-US" smtClean="0"/>
              <a:t>‹#›</a:t>
            </a:fld>
            <a:endParaRPr lang="en-US"/>
          </a:p>
        </p:txBody>
      </p:sp>
    </p:spTree>
    <p:extLst>
      <p:ext uri="{BB962C8B-B14F-4D97-AF65-F5344CB8AC3E}">
        <p14:creationId xmlns:p14="http://schemas.microsoft.com/office/powerpoint/2010/main" val="3631567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B4AF98-D4FC-43AC-8FDE-950ACEEE6A06}" type="datetimeFigureOut">
              <a:rPr lang="en-US" smtClean="0"/>
              <a:t>12/15/2014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86A6A4-1026-4006-A9FB-D5B3D9C2B77B}" type="slidenum">
              <a:rPr lang="en-US" smtClean="0"/>
              <a:t>‹#›</a:t>
            </a:fld>
            <a:endParaRPr lang="en-US"/>
          </a:p>
        </p:txBody>
      </p:sp>
    </p:spTree>
    <p:extLst>
      <p:ext uri="{BB962C8B-B14F-4D97-AF65-F5344CB8AC3E}">
        <p14:creationId xmlns:p14="http://schemas.microsoft.com/office/powerpoint/2010/main" val="2639701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B4AF98-D4FC-43AC-8FDE-950ACEEE6A06}" type="datetimeFigureOut">
              <a:rPr lang="en-US" smtClean="0"/>
              <a:t>12/15/2014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86A6A4-1026-4006-A9FB-D5B3D9C2B77B}" type="slidenum">
              <a:rPr lang="en-US" smtClean="0"/>
              <a:t>‹#›</a:t>
            </a:fld>
            <a:endParaRPr lang="en-US"/>
          </a:p>
        </p:txBody>
      </p:sp>
    </p:spTree>
    <p:extLst>
      <p:ext uri="{BB962C8B-B14F-4D97-AF65-F5344CB8AC3E}">
        <p14:creationId xmlns:p14="http://schemas.microsoft.com/office/powerpoint/2010/main" val="4063417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B4AF98-D4FC-43AC-8FDE-950ACEEE6A06}" type="datetimeFigureOut">
              <a:rPr lang="en-US" smtClean="0"/>
              <a:t>12/15/2014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86A6A4-1026-4006-A9FB-D5B3D9C2B77B}" type="slidenum">
              <a:rPr lang="en-US" smtClean="0"/>
              <a:t>‹#›</a:t>
            </a:fld>
            <a:endParaRPr lang="en-US"/>
          </a:p>
        </p:txBody>
      </p:sp>
    </p:spTree>
    <p:extLst>
      <p:ext uri="{BB962C8B-B14F-4D97-AF65-F5344CB8AC3E}">
        <p14:creationId xmlns:p14="http://schemas.microsoft.com/office/powerpoint/2010/main" val="544952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B4AF98-D4FC-43AC-8FDE-950ACEEE6A06}" type="datetimeFigureOut">
              <a:rPr lang="en-US" smtClean="0"/>
              <a:t>12/15/2014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86A6A4-1026-4006-A9FB-D5B3D9C2B77B}" type="slidenum">
              <a:rPr lang="en-US" smtClean="0"/>
              <a:t>‹#›</a:t>
            </a:fld>
            <a:endParaRPr lang="en-US"/>
          </a:p>
        </p:txBody>
      </p:sp>
    </p:spTree>
    <p:extLst>
      <p:ext uri="{BB962C8B-B14F-4D97-AF65-F5344CB8AC3E}">
        <p14:creationId xmlns:p14="http://schemas.microsoft.com/office/powerpoint/2010/main" val="4237382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B4AF98-D4FC-43AC-8FDE-950ACEEE6A06}" type="datetimeFigureOut">
              <a:rPr lang="en-US" smtClean="0"/>
              <a:t>12/15/2014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86A6A4-1026-4006-A9FB-D5B3D9C2B77B}" type="slidenum">
              <a:rPr lang="en-US" smtClean="0"/>
              <a:t>‹#›</a:t>
            </a:fld>
            <a:endParaRPr lang="en-US"/>
          </a:p>
        </p:txBody>
      </p:sp>
    </p:spTree>
    <p:extLst>
      <p:ext uri="{BB962C8B-B14F-4D97-AF65-F5344CB8AC3E}">
        <p14:creationId xmlns:p14="http://schemas.microsoft.com/office/powerpoint/2010/main" val="2221988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6.xml"/><Relationship Id="rId5" Type="http://schemas.openxmlformats.org/officeDocument/2006/relationships/image" Target="../media/image26.jpe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hyperlink" Target="http://www.vvc.edu/offices/facilities" TargetMode="External"/><Relationship Id="rId4" Type="http://schemas.openxmlformats.org/officeDocument/2006/relationships/hyperlink" Target="http://www.vvc.edu/offices/facilities/project-dr-prem-reddy-health-sciences-building.shtm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2130425"/>
            <a:ext cx="4724400" cy="1470025"/>
          </a:xfrm>
        </p:spPr>
        <p:txBody>
          <a:bodyPr/>
          <a:lstStyle/>
          <a:p>
            <a:endParaRPr lang="en-US" dirty="0"/>
          </a:p>
        </p:txBody>
      </p:sp>
      <p:pic>
        <p:nvPicPr>
          <p:cNvPr id="4" name="Picture 3"/>
          <p:cNvPicPr>
            <a:picLocks noChangeAspect="1"/>
          </p:cNvPicPr>
          <p:nvPr/>
        </p:nvPicPr>
        <p:blipFill>
          <a:blip r:embed="rId2"/>
          <a:stretch>
            <a:fillRect/>
          </a:stretch>
        </p:blipFill>
        <p:spPr>
          <a:xfrm>
            <a:off x="914400" y="758031"/>
            <a:ext cx="7162800" cy="5684837"/>
          </a:xfrm>
          <a:prstGeom prst="rect">
            <a:avLst/>
          </a:prstGeom>
        </p:spPr>
      </p:pic>
    </p:spTree>
    <p:extLst>
      <p:ext uri="{BB962C8B-B14F-4D97-AF65-F5344CB8AC3E}">
        <p14:creationId xmlns:p14="http://schemas.microsoft.com/office/powerpoint/2010/main" val="6713996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09600" y="381000"/>
            <a:ext cx="8077200" cy="6095999"/>
          </a:xfrm>
          <a:prstGeom prst="rect">
            <a:avLst/>
          </a:prstGeom>
        </p:spPr>
      </p:pic>
    </p:spTree>
    <p:extLst>
      <p:ext uri="{BB962C8B-B14F-4D97-AF65-F5344CB8AC3E}">
        <p14:creationId xmlns:p14="http://schemas.microsoft.com/office/powerpoint/2010/main" val="1316103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47737" y="685800"/>
            <a:ext cx="7248525" cy="4781550"/>
          </a:xfrm>
          <a:prstGeom prst="rect">
            <a:avLst/>
          </a:prstGeom>
        </p:spPr>
      </p:pic>
    </p:spTree>
    <p:extLst>
      <p:ext uri="{BB962C8B-B14F-4D97-AF65-F5344CB8AC3E}">
        <p14:creationId xmlns:p14="http://schemas.microsoft.com/office/powerpoint/2010/main" val="4083942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09650" y="-552450"/>
            <a:ext cx="11163300" cy="7962900"/>
          </a:xfrm>
          <a:prstGeom prst="rect">
            <a:avLst/>
          </a:prstGeom>
        </p:spPr>
      </p:pic>
    </p:spTree>
    <p:extLst>
      <p:ext uri="{BB962C8B-B14F-4D97-AF65-F5344CB8AC3E}">
        <p14:creationId xmlns:p14="http://schemas.microsoft.com/office/powerpoint/2010/main" val="2890286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14400" y="685800"/>
            <a:ext cx="7296150" cy="5257800"/>
          </a:xfrm>
          <a:prstGeom prst="rect">
            <a:avLst/>
          </a:prstGeom>
        </p:spPr>
      </p:pic>
    </p:spTree>
    <p:extLst>
      <p:ext uri="{BB962C8B-B14F-4D97-AF65-F5344CB8AC3E}">
        <p14:creationId xmlns:p14="http://schemas.microsoft.com/office/powerpoint/2010/main" val="252877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14400" y="762000"/>
            <a:ext cx="7391400" cy="5129212"/>
          </a:xfrm>
          <a:prstGeom prst="rect">
            <a:avLst/>
          </a:prstGeom>
        </p:spPr>
      </p:pic>
    </p:spTree>
    <p:extLst>
      <p:ext uri="{BB962C8B-B14F-4D97-AF65-F5344CB8AC3E}">
        <p14:creationId xmlns:p14="http://schemas.microsoft.com/office/powerpoint/2010/main" val="3839160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8200" y="914400"/>
            <a:ext cx="7267575" cy="5029200"/>
          </a:xfrm>
          <a:prstGeom prst="rect">
            <a:avLst/>
          </a:prstGeom>
        </p:spPr>
      </p:pic>
    </p:spTree>
    <p:extLst>
      <p:ext uri="{BB962C8B-B14F-4D97-AF65-F5344CB8AC3E}">
        <p14:creationId xmlns:p14="http://schemas.microsoft.com/office/powerpoint/2010/main" val="1560510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66800" y="533400"/>
            <a:ext cx="7191375" cy="5562600"/>
          </a:xfrm>
          <a:prstGeom prst="rect">
            <a:avLst/>
          </a:prstGeom>
        </p:spPr>
      </p:pic>
    </p:spTree>
    <p:extLst>
      <p:ext uri="{BB962C8B-B14F-4D97-AF65-F5344CB8AC3E}">
        <p14:creationId xmlns:p14="http://schemas.microsoft.com/office/powerpoint/2010/main" val="13061222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62025" y="685800"/>
            <a:ext cx="7219950" cy="4795837"/>
          </a:xfrm>
          <a:prstGeom prst="rect">
            <a:avLst/>
          </a:prstGeom>
        </p:spPr>
      </p:pic>
    </p:spTree>
    <p:extLst>
      <p:ext uri="{BB962C8B-B14F-4D97-AF65-F5344CB8AC3E}">
        <p14:creationId xmlns:p14="http://schemas.microsoft.com/office/powerpoint/2010/main" val="2088222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4495800" cy="1219200"/>
          </a:xfrm>
        </p:spPr>
        <p:txBody>
          <a:bodyPr>
            <a:noAutofit/>
          </a:bodyPr>
          <a:lstStyle/>
          <a:p>
            <a:pPr algn="l"/>
            <a:r>
              <a:rPr lang="en-US" sz="4000" b="1" dirty="0">
                <a:solidFill>
                  <a:srgbClr val="FFC000"/>
                </a:solidFill>
                <a:latin typeface="BankGothic Lt BT" panose="020B0607020203060204" pitchFamily="34" charset="0"/>
              </a:rPr>
              <a:t>Vocational </a:t>
            </a:r>
            <a:r>
              <a:rPr lang="en-US" sz="4000" b="1" dirty="0" smtClean="0">
                <a:solidFill>
                  <a:srgbClr val="FFC000"/>
                </a:solidFill>
                <a:latin typeface="BankGothic Lt BT" panose="020B0607020203060204" pitchFamily="34" charset="0"/>
              </a:rPr>
              <a:t/>
            </a:r>
            <a:br>
              <a:rPr lang="en-US" sz="4000" b="1" dirty="0" smtClean="0">
                <a:solidFill>
                  <a:srgbClr val="FFC000"/>
                </a:solidFill>
                <a:latin typeface="BankGothic Lt BT" panose="020B0607020203060204" pitchFamily="34" charset="0"/>
              </a:rPr>
            </a:br>
            <a:r>
              <a:rPr lang="en-US" sz="4000" b="1" dirty="0" smtClean="0">
                <a:solidFill>
                  <a:srgbClr val="C00000"/>
                </a:solidFill>
                <a:latin typeface="BankGothic Lt BT" panose="020B0607020203060204" pitchFamily="34" charset="0"/>
              </a:rPr>
              <a:t>Modernization</a:t>
            </a:r>
            <a:endParaRPr lang="en-US" sz="4000" b="1" dirty="0">
              <a:solidFill>
                <a:srgbClr val="C00000"/>
              </a:solidFill>
              <a:latin typeface="BankGothic Lt BT" panose="020B0607020203060204" pitchFamily="34" charset="0"/>
            </a:endParaRPr>
          </a:p>
        </p:txBody>
      </p:sp>
      <p:pic>
        <p:nvPicPr>
          <p:cNvPr id="2050" name="Picture 2" descr="http://www.centecequipment.com/image/service/dieselRepai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2590800"/>
            <a:ext cx="2918948" cy="16346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0445" y="384241"/>
            <a:ext cx="1785257" cy="212711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5474" y="4490884"/>
            <a:ext cx="2235200" cy="16764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descr="C:\Users\Michelle.Messer\Desktop\IMG_731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5974" y="1828800"/>
            <a:ext cx="5437239" cy="4077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9890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1" y="304799"/>
            <a:ext cx="6096000" cy="1124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81000" y="1752600"/>
            <a:ext cx="8229600" cy="4093428"/>
          </a:xfrm>
          <a:prstGeom prst="rect">
            <a:avLst/>
          </a:prstGeom>
        </p:spPr>
        <p:txBody>
          <a:bodyPr wrap="square">
            <a:spAutoFit/>
          </a:bodyPr>
          <a:lstStyle/>
          <a:p>
            <a:pPr marL="342900" indent="-342900">
              <a:buFont typeface="Arial" panose="020B0604020202020204" pitchFamily="34" charset="0"/>
              <a:buChar char="•"/>
            </a:pPr>
            <a:r>
              <a:rPr lang="en-US" sz="2000" dirty="0" smtClean="0"/>
              <a:t>Vocational </a:t>
            </a:r>
            <a:r>
              <a:rPr lang="en-US" sz="2000" dirty="0"/>
              <a:t>Complex Expansion / </a:t>
            </a:r>
            <a:r>
              <a:rPr lang="en-US" sz="2000" dirty="0" smtClean="0"/>
              <a:t>Renovation</a:t>
            </a:r>
          </a:p>
          <a:p>
            <a:endParaRPr lang="en-US" sz="2000" dirty="0" smtClean="0"/>
          </a:p>
          <a:p>
            <a:pPr marL="342900" indent="-342900">
              <a:buFont typeface="Arial" panose="020B0604020202020204" pitchFamily="34" charset="0"/>
              <a:buChar char="•"/>
            </a:pPr>
            <a:r>
              <a:rPr lang="en-US" sz="2000" dirty="0" smtClean="0"/>
              <a:t>Frick, Frick &amp; </a:t>
            </a:r>
            <a:r>
              <a:rPr lang="en-US" sz="2000" dirty="0" err="1" smtClean="0"/>
              <a:t>Jette</a:t>
            </a:r>
            <a:r>
              <a:rPr lang="en-US" sz="2000" dirty="0" smtClean="0"/>
              <a:t> have been hired as the Design Professionals</a:t>
            </a:r>
          </a:p>
          <a:p>
            <a:endParaRPr lang="en-US" sz="2000" dirty="0"/>
          </a:p>
          <a:p>
            <a:pPr marL="342900" indent="-342900">
              <a:buFont typeface="Arial" panose="020B0604020202020204" pitchFamily="34" charset="0"/>
              <a:buChar char="•"/>
            </a:pPr>
            <a:r>
              <a:rPr lang="en-US" sz="2000" dirty="0" smtClean="0"/>
              <a:t>Working drawings are anticipated to be completed by January 2015 </a:t>
            </a:r>
          </a:p>
          <a:p>
            <a:endParaRPr lang="en-US" sz="2000" dirty="0"/>
          </a:p>
          <a:p>
            <a:pPr marL="342900" indent="-342900">
              <a:buFont typeface="Arial" panose="020B0604020202020204" pitchFamily="34" charset="0"/>
              <a:buChar char="•"/>
            </a:pPr>
            <a:r>
              <a:rPr lang="en-US" sz="2000" dirty="0" smtClean="0"/>
              <a:t>The project will then be submitted to the Division of the State Architects office for approval</a:t>
            </a:r>
          </a:p>
          <a:p>
            <a:endParaRPr lang="en-US" sz="2000" dirty="0"/>
          </a:p>
          <a:p>
            <a:pPr marL="342900" indent="-342900">
              <a:buFont typeface="Arial" panose="020B0604020202020204" pitchFamily="34" charset="0"/>
              <a:buChar char="•"/>
            </a:pPr>
            <a:r>
              <a:rPr lang="en-US" sz="2000" dirty="0" smtClean="0"/>
              <a:t>The Project will be bid and then go to the Board of Trustees for approval </a:t>
            </a:r>
          </a:p>
          <a:p>
            <a:endParaRPr lang="en-US" sz="2000" dirty="0"/>
          </a:p>
          <a:p>
            <a:pPr marL="342900" indent="-342900">
              <a:buFont typeface="Arial" panose="020B0604020202020204" pitchFamily="34" charset="0"/>
              <a:buChar char="•"/>
            </a:pPr>
            <a:r>
              <a:rPr lang="en-US" sz="2000" dirty="0" smtClean="0"/>
              <a:t>Projected construction start date is anticipated for late Summer of  2015</a:t>
            </a:r>
            <a:endParaRPr lang="en-US" sz="2000" dirty="0"/>
          </a:p>
          <a:p>
            <a:endParaRPr lang="en-US" sz="2000" dirty="0" smtClean="0"/>
          </a:p>
        </p:txBody>
      </p:sp>
    </p:spTree>
    <p:extLst>
      <p:ext uri="{BB962C8B-B14F-4D97-AF65-F5344CB8AC3E}">
        <p14:creationId xmlns:p14="http://schemas.microsoft.com/office/powerpoint/2010/main" val="1075388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sp>
        <p:nvSpPr>
          <p:cNvPr id="4" name="Content Placeholder 3"/>
          <p:cNvSpPr>
            <a:spLocks noGrp="1"/>
          </p:cNvSpPr>
          <p:nvPr>
            <p:ph idx="1"/>
          </p:nvPr>
        </p:nvSpPr>
        <p:spPr/>
        <p:txBody>
          <a:bodyPr>
            <a:normAutofit/>
          </a:bodyPr>
          <a:lstStyle/>
          <a:p>
            <a:pPr marL="400050" indent="-400050">
              <a:buAutoNum type="romanUcPeriod"/>
            </a:pPr>
            <a:r>
              <a:rPr lang="en-US" sz="1400" b="1" dirty="0" smtClean="0"/>
              <a:t>Program Update</a:t>
            </a:r>
          </a:p>
          <a:p>
            <a:pPr marL="0" indent="0">
              <a:buNone/>
            </a:pPr>
            <a:r>
              <a:rPr lang="en-US" sz="1400" dirty="0"/>
              <a:t> </a:t>
            </a:r>
            <a:r>
              <a:rPr lang="en-US" sz="1400" dirty="0" smtClean="0"/>
              <a:t>          The following summarizes major activities completed or in progress as of September 30, 2014.</a:t>
            </a:r>
          </a:p>
          <a:p>
            <a:pPr marL="0" indent="0">
              <a:buNone/>
            </a:pPr>
            <a:endParaRPr lang="en-US" sz="1400" dirty="0"/>
          </a:p>
          <a:p>
            <a:pPr marL="400050" indent="-400050">
              <a:buAutoNum type="romanUcPeriod" startAt="2"/>
            </a:pPr>
            <a:r>
              <a:rPr lang="en-US" sz="1400" b="1" dirty="0" smtClean="0"/>
              <a:t>Program Budget Summary (Attachment A)</a:t>
            </a:r>
          </a:p>
          <a:p>
            <a:pPr marL="400050" indent="-400050">
              <a:buAutoNum type="romanUcPeriod" startAt="2"/>
            </a:pPr>
            <a:endParaRPr lang="en-US" sz="1400" b="1" dirty="0" smtClean="0"/>
          </a:p>
          <a:p>
            <a:pPr marL="0" indent="0">
              <a:buNone/>
            </a:pPr>
            <a:r>
              <a:rPr lang="en-US" sz="1400" b="1" dirty="0"/>
              <a:t> </a:t>
            </a:r>
            <a:r>
              <a:rPr lang="en-US" sz="1400" b="1" dirty="0" smtClean="0"/>
              <a:t>          </a:t>
            </a:r>
            <a:r>
              <a:rPr lang="en-US" sz="1400" dirty="0" smtClean="0"/>
              <a:t>The attached </a:t>
            </a:r>
            <a:r>
              <a:rPr lang="en-US" sz="1400" dirty="0"/>
              <a:t>B</a:t>
            </a:r>
            <a:r>
              <a:rPr lang="en-US" sz="1400" dirty="0" smtClean="0"/>
              <a:t>ond </a:t>
            </a:r>
            <a:r>
              <a:rPr lang="en-US" sz="1400" dirty="0"/>
              <a:t>P</a:t>
            </a:r>
            <a:r>
              <a:rPr lang="en-US" sz="1400" dirty="0" smtClean="0"/>
              <a:t>rogram Budget Summary has been revised to reflect the current priorities and plans</a:t>
            </a:r>
          </a:p>
          <a:p>
            <a:pPr marL="0" indent="0">
              <a:buNone/>
            </a:pPr>
            <a:r>
              <a:rPr lang="en-US" sz="1400" dirty="0"/>
              <a:t> </a:t>
            </a:r>
            <a:r>
              <a:rPr lang="en-US" sz="1400" dirty="0" smtClean="0"/>
              <a:t>           and include bond revenues, expenditures and balances through</a:t>
            </a:r>
            <a:r>
              <a:rPr lang="en-US" sz="1400" dirty="0">
                <a:solidFill>
                  <a:srgbClr val="FF0000"/>
                </a:solidFill>
              </a:rPr>
              <a:t> </a:t>
            </a:r>
            <a:r>
              <a:rPr lang="en-US" sz="1400" dirty="0" smtClean="0"/>
              <a:t>September 30, </a:t>
            </a:r>
            <a:r>
              <a:rPr lang="en-US" sz="1400" dirty="0"/>
              <a:t>2014</a:t>
            </a:r>
            <a:r>
              <a:rPr lang="en-US" sz="1400" dirty="0" smtClean="0"/>
              <a:t>. The project list </a:t>
            </a:r>
          </a:p>
          <a:p>
            <a:pPr marL="0" indent="0">
              <a:buNone/>
            </a:pPr>
            <a:r>
              <a:rPr lang="en-US" sz="1400" dirty="0" smtClean="0"/>
              <a:t>            has been updated to incorporate the Board approved projects that will be funded by the remaining   </a:t>
            </a:r>
          </a:p>
          <a:p>
            <a:pPr marL="0" indent="0">
              <a:buNone/>
            </a:pPr>
            <a:r>
              <a:rPr lang="en-US" sz="1400" dirty="0" smtClean="0"/>
              <a:t>            revenues.</a:t>
            </a:r>
            <a:endParaRPr lang="en-US" sz="1400" b="1" dirty="0" smtClean="0"/>
          </a:p>
          <a:p>
            <a:pPr marL="0" indent="0">
              <a:buNone/>
            </a:pPr>
            <a:r>
              <a:rPr lang="en-US" sz="1400" b="1" dirty="0"/>
              <a:t> </a:t>
            </a:r>
            <a:r>
              <a:rPr lang="en-US" sz="1400" b="1" dirty="0" smtClean="0"/>
              <a:t>           </a:t>
            </a:r>
          </a:p>
          <a:p>
            <a:pPr marL="0" indent="0">
              <a:buNone/>
            </a:pPr>
            <a:r>
              <a:rPr lang="en-US" sz="1400" b="1" dirty="0"/>
              <a:t> </a:t>
            </a:r>
            <a:r>
              <a:rPr lang="en-US" sz="1400" b="1" dirty="0" smtClean="0"/>
              <a:t>           The total program budget including earned interest is $139,897,093</a:t>
            </a:r>
          </a:p>
          <a:p>
            <a:pPr marL="0" indent="0">
              <a:buNone/>
            </a:pPr>
            <a:endParaRPr lang="en-US" sz="1400" b="1" dirty="0" smtClean="0"/>
          </a:p>
          <a:p>
            <a:pPr marL="400050" indent="-400050">
              <a:buAutoNum type="romanUcPeriod" startAt="3"/>
            </a:pPr>
            <a:endParaRPr lang="en-US" sz="1400" b="1" dirty="0"/>
          </a:p>
          <a:p>
            <a:pPr marL="0" indent="0">
              <a:buNone/>
            </a:pPr>
            <a:r>
              <a:rPr lang="en-US" sz="1400" b="1" dirty="0" smtClean="0"/>
              <a:t>           </a:t>
            </a:r>
            <a:endParaRPr lang="en-US" sz="1400" dirty="0" smtClean="0"/>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04800"/>
            <a:ext cx="6019800" cy="1066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49745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Facilities Construction Website</a:t>
            </a:r>
            <a:endParaRPr lang="en-US" dirty="0"/>
          </a:p>
        </p:txBody>
      </p:sp>
      <p:pic>
        <p:nvPicPr>
          <p:cNvPr id="4" name="Content Placeholder 3" descr="C:\Users\Michelle.Messer\AppData\Local\Microsoft\Windows\Temporary Internet Files\Content.IE5\M7WUQ51X\MC900431524[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8460" y="2819400"/>
            <a:ext cx="2285714" cy="201904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ammer_webpage_lg_cl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69944" y="2362200"/>
            <a:ext cx="1857375" cy="18573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048000" y="4133939"/>
            <a:ext cx="5334000" cy="1200329"/>
          </a:xfrm>
          <a:prstGeom prst="rect">
            <a:avLst/>
          </a:prstGeom>
          <a:noFill/>
        </p:spPr>
        <p:txBody>
          <a:bodyPr wrap="square" rtlCol="0">
            <a:spAutoFit/>
          </a:bodyPr>
          <a:lstStyle/>
          <a:p>
            <a:r>
              <a:rPr lang="en-US" dirty="0" smtClean="0"/>
              <a:t>You can view a live webcam of the construction of the Dr. </a:t>
            </a:r>
            <a:r>
              <a:rPr lang="en-US" dirty="0" err="1" smtClean="0"/>
              <a:t>Prem</a:t>
            </a:r>
            <a:r>
              <a:rPr lang="en-US" dirty="0" smtClean="0"/>
              <a:t> Reddy Health &amp; Science Building </a:t>
            </a:r>
            <a:r>
              <a:rPr lang="en-US" dirty="0"/>
              <a:t>at </a:t>
            </a:r>
            <a:r>
              <a:rPr lang="en-US" dirty="0" smtClean="0">
                <a:hlinkClick r:id="rId4"/>
              </a:rPr>
              <a:t>http</a:t>
            </a:r>
            <a:r>
              <a:rPr lang="en-US" dirty="0">
                <a:hlinkClick r:id="rId4"/>
              </a:rPr>
              <a:t>://</a:t>
            </a:r>
            <a:r>
              <a:rPr lang="en-US" dirty="0" smtClean="0">
                <a:hlinkClick r:id="rId4"/>
              </a:rPr>
              <a:t>www.vvc.edu/offices/facilities/project-dr-prem-reddy-health-sciences-building.shtml</a:t>
            </a:r>
            <a:r>
              <a:rPr lang="en-US" dirty="0" smtClean="0"/>
              <a:t> </a:t>
            </a:r>
            <a:endParaRPr lang="en-US" dirty="0"/>
          </a:p>
        </p:txBody>
      </p:sp>
      <p:sp>
        <p:nvSpPr>
          <p:cNvPr id="7" name="TextBox 6"/>
          <p:cNvSpPr txBox="1"/>
          <p:nvPr/>
        </p:nvSpPr>
        <p:spPr>
          <a:xfrm>
            <a:off x="2961071" y="1524000"/>
            <a:ext cx="3048000" cy="381000"/>
          </a:xfrm>
          <a:prstGeom prst="rect">
            <a:avLst/>
          </a:prstGeom>
          <a:noFill/>
        </p:spPr>
        <p:txBody>
          <a:bodyPr wrap="square" rtlCol="0">
            <a:spAutoFit/>
          </a:bodyPr>
          <a:lstStyle/>
          <a:p>
            <a:r>
              <a:rPr lang="en-US" dirty="0" smtClean="0">
                <a:hlinkClick r:id="rId5"/>
              </a:rPr>
              <a:t>www.vvc.edu/offices/facilities</a:t>
            </a:r>
            <a:r>
              <a:rPr lang="en-US" dirty="0" smtClean="0"/>
              <a:t> </a:t>
            </a:r>
            <a:endParaRPr lang="en-US" dirty="0"/>
          </a:p>
        </p:txBody>
      </p:sp>
    </p:spTree>
    <p:extLst>
      <p:ext uri="{BB962C8B-B14F-4D97-AF65-F5344CB8AC3E}">
        <p14:creationId xmlns:p14="http://schemas.microsoft.com/office/powerpoint/2010/main" val="6618816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1" y="152400"/>
            <a:ext cx="220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3"/>
          <a:stretch>
            <a:fillRect/>
          </a:stretch>
        </p:blipFill>
        <p:spPr>
          <a:xfrm>
            <a:off x="3048000" y="53749"/>
            <a:ext cx="5562600" cy="6804251"/>
          </a:xfrm>
          <a:prstGeom prst="rect">
            <a:avLst/>
          </a:prstGeom>
        </p:spPr>
      </p:pic>
    </p:spTree>
    <p:extLst>
      <p:ext uri="{BB962C8B-B14F-4D97-AF65-F5344CB8AC3E}">
        <p14:creationId xmlns:p14="http://schemas.microsoft.com/office/powerpoint/2010/main" val="34438864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170" y="508234"/>
            <a:ext cx="2895600" cy="513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9" y="76200"/>
            <a:ext cx="5818013"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75520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52400"/>
            <a:ext cx="5989454" cy="1104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8167" y="1371600"/>
            <a:ext cx="624927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04800" y="4495800"/>
            <a:ext cx="8534400" cy="1661993"/>
          </a:xfrm>
          <a:prstGeom prst="rect">
            <a:avLst/>
          </a:prstGeom>
        </p:spPr>
        <p:txBody>
          <a:bodyPr wrap="square">
            <a:spAutoFit/>
          </a:bodyPr>
          <a:lstStyle/>
          <a:p>
            <a:r>
              <a:rPr lang="en-US" sz="1400" dirty="0"/>
              <a:t>Victor Valley </a:t>
            </a:r>
            <a:r>
              <a:rPr lang="en-US" sz="1400" dirty="0" smtClean="0"/>
              <a:t>College </a:t>
            </a:r>
            <a:r>
              <a:rPr lang="en-US" sz="1400" dirty="0"/>
              <a:t>selected Balfour Beatty Construction and NTD Architecture to construct a 25,000 square foot </a:t>
            </a:r>
            <a:r>
              <a:rPr lang="en-US" sz="1400" dirty="0" smtClean="0"/>
              <a:t> Health &amp; Sciences Building.</a:t>
            </a:r>
            <a:r>
              <a:rPr lang="en-US" sz="1400" dirty="0"/>
              <a:t>  It will be a one-story structure located adjacent to and on the west side of the existing Science Building 31.  The new building will have additional Life and Physical Science Labs, highly specialized Training Labs for the Nursing program, all integrated with indoor and outdoor student gathering and study spaces to promote a collaborative and technology driven learning environment.  Together Balfour Beatty/NTD have completed over 30 educational projects totaling over $600 million throughout Southern California.  The team will contract with local consulting firms and contractors to provide training and jobs for the local community.</a:t>
            </a:r>
          </a:p>
        </p:txBody>
      </p:sp>
    </p:spTree>
    <p:extLst>
      <p:ext uri="{BB962C8B-B14F-4D97-AF65-F5344CB8AC3E}">
        <p14:creationId xmlns:p14="http://schemas.microsoft.com/office/powerpoint/2010/main" val="2239825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28600"/>
            <a:ext cx="6200775" cy="1066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26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502343"/>
            <a:ext cx="7467776" cy="515803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5"/>
          <p:cNvSpPr>
            <a:spLocks noChangeArrowheads="1"/>
          </p:cNvSpPr>
          <p:nvPr/>
        </p:nvSpPr>
        <p:spPr bwMode="auto">
          <a:xfrm>
            <a:off x="0" y="45624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353612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28600"/>
            <a:ext cx="62007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idx="1"/>
          </p:nvPr>
        </p:nvSpPr>
        <p:spPr>
          <a:xfrm>
            <a:off x="457200" y="1447800"/>
            <a:ext cx="8382000" cy="5181600"/>
          </a:xfrm>
        </p:spPr>
        <p:txBody>
          <a:bodyPr>
            <a:normAutofit/>
          </a:bodyPr>
          <a:lstStyle/>
          <a:p>
            <a:pPr marL="0" indent="0">
              <a:buNone/>
            </a:pPr>
            <a:r>
              <a:rPr lang="en-US" sz="2000" dirty="0" smtClean="0"/>
              <a:t>Dr. </a:t>
            </a:r>
            <a:r>
              <a:rPr lang="en-US" sz="2000" dirty="0" err="1" smtClean="0"/>
              <a:t>Prem</a:t>
            </a:r>
            <a:r>
              <a:rPr lang="en-US" sz="2000" dirty="0" smtClean="0"/>
              <a:t> Reddy Health &amp; Sciences Building</a:t>
            </a:r>
          </a:p>
          <a:p>
            <a:pPr marL="0" indent="0">
              <a:buNone/>
            </a:pPr>
            <a:endParaRPr lang="en-US" sz="2000" dirty="0"/>
          </a:p>
          <a:p>
            <a:r>
              <a:rPr lang="en-US" sz="1400" dirty="0" smtClean="0"/>
              <a:t>Ground Breaking ceremony May 16, 2014</a:t>
            </a:r>
          </a:p>
          <a:p>
            <a:r>
              <a:rPr lang="en-US" sz="1400" dirty="0" smtClean="0"/>
              <a:t>Construction schedule  12 months </a:t>
            </a:r>
          </a:p>
          <a:p>
            <a:r>
              <a:rPr lang="en-US" sz="1400" dirty="0" smtClean="0"/>
              <a:t>Projected completion date is anticipated in June 2015</a:t>
            </a:r>
          </a:p>
          <a:p>
            <a:r>
              <a:rPr lang="en-US" sz="1400" dirty="0" smtClean="0"/>
              <a:t>Occupancy date will be start of Fall Semester 2015</a:t>
            </a:r>
            <a:endParaRPr lang="en-US" sz="1400" dirty="0"/>
          </a:p>
        </p:txBody>
      </p:sp>
      <p:pic>
        <p:nvPicPr>
          <p:cNvPr id="2" name="Picture 1"/>
          <p:cNvPicPr>
            <a:picLocks noChangeAspect="1"/>
          </p:cNvPicPr>
          <p:nvPr/>
        </p:nvPicPr>
        <p:blipFill>
          <a:blip r:embed="rId3"/>
          <a:stretch>
            <a:fillRect/>
          </a:stretch>
        </p:blipFill>
        <p:spPr>
          <a:xfrm>
            <a:off x="0" y="3505200"/>
            <a:ext cx="9109710" cy="4191000"/>
          </a:xfrm>
          <a:prstGeom prst="rect">
            <a:avLst/>
          </a:prstGeom>
        </p:spPr>
      </p:pic>
    </p:spTree>
    <p:extLst>
      <p:ext uri="{BB962C8B-B14F-4D97-AF65-F5344CB8AC3E}">
        <p14:creationId xmlns:p14="http://schemas.microsoft.com/office/powerpoint/2010/main" val="1046749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0065" y="5468905"/>
            <a:ext cx="9354065" cy="485507"/>
          </a:xfrm>
        </p:spPr>
        <p:txBody>
          <a:bodyPr>
            <a:noAutofit/>
          </a:bodyPr>
          <a:lstStyle/>
          <a:p>
            <a:pPr>
              <a:spcBef>
                <a:spcPts val="0"/>
              </a:spcBef>
            </a:pPr>
            <a:r>
              <a:rPr lang="en-US" sz="1500" dirty="0"/>
              <a:t>Construction Technology Class 106 on tour of building. </a:t>
            </a:r>
          </a:p>
          <a:p>
            <a:pPr>
              <a:spcBef>
                <a:spcPts val="0"/>
              </a:spcBef>
            </a:pPr>
            <a:r>
              <a:rPr lang="en-US" sz="1500" dirty="0"/>
              <a:t>Balfour Beatty Superintendent has led several different classes on tours through the construction site.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857249"/>
            <a:ext cx="5453451" cy="409008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03801" y="857250"/>
            <a:ext cx="486548" cy="486548"/>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53451" y="2775132"/>
            <a:ext cx="3591695" cy="2693772"/>
          </a:xfrm>
          <a:prstGeom prst="rect">
            <a:avLst/>
          </a:prstGeom>
        </p:spPr>
      </p:pic>
    </p:spTree>
    <p:extLst>
      <p:ext uri="{BB962C8B-B14F-4D97-AF65-F5344CB8AC3E}">
        <p14:creationId xmlns:p14="http://schemas.microsoft.com/office/powerpoint/2010/main" val="26336081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092" y="82378"/>
            <a:ext cx="8084066" cy="6063050"/>
          </a:xfrm>
          <a:prstGeom prst="rect">
            <a:avLst/>
          </a:prstGeom>
        </p:spPr>
      </p:pic>
    </p:spTree>
    <p:extLst>
      <p:ext uri="{BB962C8B-B14F-4D97-AF65-F5344CB8AC3E}">
        <p14:creationId xmlns:p14="http://schemas.microsoft.com/office/powerpoint/2010/main" val="1200499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91377" y="5471385"/>
            <a:ext cx="8655698" cy="317557"/>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dirty="0"/>
              <a:t>Another shot of the steel sub setting steel at rotunda. This is looking at rotunda from the nursing fundamentals space. The crane is sitting in the courtyard space between new and existing bldgs.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250"/>
            <a:ext cx="6036906" cy="452768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03801" y="857250"/>
            <a:ext cx="486548" cy="486548"/>
          </a:xfrm>
          <a:prstGeom prst="rect">
            <a:avLst/>
          </a:prstGeom>
        </p:spPr>
      </p:pic>
      <p:pic>
        <p:nvPicPr>
          <p:cNvPr id="2" name="Picture 1"/>
          <p:cNvPicPr>
            <a:picLocks noChangeAspect="1"/>
          </p:cNvPicPr>
          <p:nvPr/>
        </p:nvPicPr>
        <p:blipFill>
          <a:blip r:embed="rId4"/>
          <a:stretch>
            <a:fillRect/>
          </a:stretch>
        </p:blipFill>
        <p:spPr>
          <a:xfrm>
            <a:off x="6220631" y="2151822"/>
            <a:ext cx="2383170" cy="2319291"/>
          </a:xfrm>
          <a:prstGeom prst="rect">
            <a:avLst/>
          </a:prstGeom>
          <a:effectLst>
            <a:glow rad="127000">
              <a:srgbClr val="FFFF00"/>
            </a:glow>
          </a:effectLst>
        </p:spPr>
      </p:pic>
    </p:spTree>
    <p:extLst>
      <p:ext uri="{BB962C8B-B14F-4D97-AF65-F5344CB8AC3E}">
        <p14:creationId xmlns:p14="http://schemas.microsoft.com/office/powerpoint/2010/main" val="5547369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9795" y="5611639"/>
            <a:ext cx="6858000" cy="322820"/>
          </a:xfrm>
        </p:spPr>
        <p:txBody>
          <a:bodyPr>
            <a:noAutofit/>
          </a:bodyPr>
          <a:lstStyle/>
          <a:p>
            <a:r>
              <a:rPr lang="en-US" sz="1500" dirty="0"/>
              <a:t>Structural Steel Contractor setting steel at rotunda</a:t>
            </a:r>
            <a:r>
              <a:rPr lang="en-US" dirty="0" smtClean="0"/>
              <a:t>.</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319" y="911311"/>
            <a:ext cx="5933303" cy="444997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03801" y="857250"/>
            <a:ext cx="486548" cy="486548"/>
          </a:xfrm>
          <a:prstGeom prst="rect">
            <a:avLst/>
          </a:prstGeom>
        </p:spPr>
      </p:pic>
      <p:pic>
        <p:nvPicPr>
          <p:cNvPr id="6" name="Picture 5"/>
          <p:cNvPicPr>
            <a:picLocks noChangeAspect="1"/>
          </p:cNvPicPr>
          <p:nvPr/>
        </p:nvPicPr>
        <p:blipFill>
          <a:blip r:embed="rId4"/>
          <a:stretch>
            <a:fillRect/>
          </a:stretch>
        </p:blipFill>
        <p:spPr>
          <a:xfrm>
            <a:off x="6226798" y="1922908"/>
            <a:ext cx="2764631" cy="3236119"/>
          </a:xfrm>
          <a:prstGeom prst="rect">
            <a:avLst/>
          </a:prstGeom>
          <a:effectLst>
            <a:glow rad="127000">
              <a:srgbClr val="FFFF00"/>
            </a:glow>
          </a:effectLst>
        </p:spPr>
      </p:pic>
    </p:spTree>
    <p:extLst>
      <p:ext uri="{BB962C8B-B14F-4D97-AF65-F5344CB8AC3E}">
        <p14:creationId xmlns:p14="http://schemas.microsoft.com/office/powerpoint/2010/main" val="10338116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565</TotalTime>
  <Words>317</Words>
  <Application>Microsoft Office PowerPoint</Application>
  <PresentationFormat>On-screen Show (4:3)</PresentationFormat>
  <Paragraphs>41</Paragraphs>
  <Slides>22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BankGothic Lt BT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Vocational  Modernization</vt:lpstr>
      <vt:lpstr>PowerPoint Presentation</vt:lpstr>
      <vt:lpstr>Facilities Construction Website</vt:lpstr>
      <vt:lpstr>PowerPoint Presentation</vt:lpstr>
      <vt:lpstr>PowerPoint Presentation</vt:lpstr>
    </vt:vector>
  </TitlesOfParts>
  <Company>Victor Valley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Garcia</dc:creator>
  <cp:lastModifiedBy>Shirley Gonzalez</cp:lastModifiedBy>
  <cp:revision>53</cp:revision>
  <dcterms:created xsi:type="dcterms:W3CDTF">2013-06-06T22:47:40Z</dcterms:created>
  <dcterms:modified xsi:type="dcterms:W3CDTF">2014-12-15T19:27:52Z</dcterms:modified>
</cp:coreProperties>
</file>